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316" r:id="rId3"/>
    <p:sldId id="257" r:id="rId4"/>
    <p:sldId id="259" r:id="rId5"/>
    <p:sldId id="261" r:id="rId6"/>
    <p:sldId id="280" r:id="rId7"/>
    <p:sldId id="262" r:id="rId8"/>
    <p:sldId id="265" r:id="rId9"/>
    <p:sldId id="298" r:id="rId10"/>
    <p:sldId id="299" r:id="rId11"/>
    <p:sldId id="301" r:id="rId12"/>
    <p:sldId id="306" r:id="rId13"/>
    <p:sldId id="302" r:id="rId14"/>
    <p:sldId id="308" r:id="rId15"/>
    <p:sldId id="309" r:id="rId16"/>
    <p:sldId id="310" r:id="rId17"/>
    <p:sldId id="311" r:id="rId18"/>
    <p:sldId id="271" r:id="rId19"/>
    <p:sldId id="263" r:id="rId20"/>
    <p:sldId id="269" r:id="rId21"/>
    <p:sldId id="266" r:id="rId22"/>
    <p:sldId id="275" r:id="rId23"/>
    <p:sldId id="276" r:id="rId24"/>
    <p:sldId id="277" r:id="rId25"/>
    <p:sldId id="278" r:id="rId26"/>
    <p:sldId id="272" r:id="rId27"/>
    <p:sldId id="264" r:id="rId28"/>
    <p:sldId id="267" r:id="rId29"/>
    <p:sldId id="279" r:id="rId30"/>
    <p:sldId id="282" r:id="rId31"/>
    <p:sldId id="290" r:id="rId32"/>
    <p:sldId id="283" r:id="rId33"/>
    <p:sldId id="292" r:id="rId34"/>
    <p:sldId id="293" r:id="rId35"/>
    <p:sldId id="284" r:id="rId36"/>
    <p:sldId id="285" r:id="rId37"/>
    <p:sldId id="287" r:id="rId38"/>
    <p:sldId id="289" r:id="rId39"/>
    <p:sldId id="273" r:id="rId40"/>
    <p:sldId id="297" r:id="rId41"/>
    <p:sldId id="274" r:id="rId42"/>
  </p:sldIdLst>
  <p:sldSz cx="12192000" cy="6858000"/>
  <p:notesSz cx="10287000" cy="18288000"/>
  <p:embeddedFontLst>
    <p:embeddedFont>
      <p:font typeface="D2Coding" panose="020B0600000101010101" charset="-127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Salsa" panose="020B0600000101010101" charset="0"/>
      <p:regular r:id="rId52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E8EC"/>
    <a:srgbClr val="53976D"/>
    <a:srgbClr val="F25922"/>
    <a:srgbClr val="FFFFFF"/>
    <a:srgbClr val="0B593C"/>
    <a:srgbClr val="FFB800"/>
    <a:srgbClr val="F2C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60"/>
  </p:normalViewPr>
  <p:slideViewPr>
    <p:cSldViewPr>
      <p:cViewPr varScale="1">
        <p:scale>
          <a:sx n="73" d="100"/>
          <a:sy n="73" d="100"/>
        </p:scale>
        <p:origin x="780" y="-24"/>
      </p:cViewPr>
      <p:guideLst>
        <p:guide orient="horz" pos="1440"/>
        <p:guide pos="19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9813E-0501-49F8-BB29-54828B2411AA}" type="datetimeFigureOut">
              <a:rPr lang="ko-KR" altLang="en-US" smtClean="0"/>
              <a:pPr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6F4F-6BF2-4D96-BDD3-1D194F7868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8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9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54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7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40.jpe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3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42.jpe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5.jpeg"/><Relationship Id="rId7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6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openxmlformats.org/officeDocument/2006/relationships/image" Target="../media/image47.jpe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8.jpe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0.jpeg"/><Relationship Id="rId7" Type="http://schemas.openxmlformats.org/officeDocument/2006/relationships/image" Target="../media/image33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51.jpeg"/><Relationship Id="rId10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8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2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8.png"/><Relationship Id="rId5" Type="http://schemas.openxmlformats.org/officeDocument/2006/relationships/image" Target="../media/image1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56.png"/><Relationship Id="rId7" Type="http://schemas.openxmlformats.org/officeDocument/2006/relationships/image" Target="../media/image7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8.jpe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5.png"/><Relationship Id="rId10" Type="http://schemas.openxmlformats.org/officeDocument/2006/relationships/image" Target="../media/image21.png"/><Relationship Id="rId4" Type="http://schemas.openxmlformats.org/officeDocument/2006/relationships/image" Target="../media/image84.png"/><Relationship Id="rId9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3.png"/><Relationship Id="rId7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image" Target="../media/image88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image" Target="../media/image88.png"/><Relationship Id="rId4" Type="http://schemas.openxmlformats.org/officeDocument/2006/relationships/image" Target="../media/image31.png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98.png"/><Relationship Id="rId7" Type="http://schemas.openxmlformats.org/officeDocument/2006/relationships/image" Target="../media/image3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21.png"/><Relationship Id="rId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1.png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1.png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.png"/><Relationship Id="rId9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.png"/><Relationship Id="rId5" Type="http://schemas.openxmlformats.org/officeDocument/2006/relationships/image" Target="../media/image22.jpeg"/><Relationship Id="rId10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.jpeg"/><Relationship Id="rId7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9746" y="2218141"/>
            <a:ext cx="106325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5592" y="2564556"/>
            <a:ext cx="410445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2000" kern="0" spc="67" dirty="0" smtClean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endParaRPr lang="en-US" sz="2000" kern="0" spc="67" dirty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A</a:t>
            </a:r>
            <a:r>
              <a:rPr lang="en-US" sz="2000" kern="0" spc="67" dirty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 </a:t>
            </a:r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Team!!</a:t>
            </a:r>
            <a:endParaRPr 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05" y="1459394"/>
            <a:ext cx="1999187" cy="73549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75" y="949736"/>
            <a:ext cx="3125251" cy="13441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362" y="6136505"/>
            <a:ext cx="1768443" cy="300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By Region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63224"/>
            <a:ext cx="3041593" cy="629855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맵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커스텀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err="1" smtClean="0">
                  <a:latin typeface="D2Coding" panose="020B0609020101020101" pitchFamily="49" charset="-127"/>
                </a:rPr>
                <a:t>마커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&amp; </a:t>
              </a:r>
              <a:r>
                <a:rPr lang="ko-KR" altLang="en-US" sz="1800" dirty="0" err="1" smtClean="0">
                  <a:latin typeface="D2Coding" panose="020B0609020101020101" pitchFamily="49" charset="-127"/>
                </a:rPr>
                <a:t>커스텀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err="1" smtClean="0">
                  <a:latin typeface="D2Coding" panose="020B0609020101020101" pitchFamily="49" charset="-127"/>
                </a:rPr>
                <a:t>말풍선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적용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7072320" cy="369332"/>
            <a:chOff x="848084" y="2362200"/>
            <a:chExt cx="707232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6774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현재 위치 또는 등록된 주소지 기준으로 근처 가맹점 조회 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Detail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49"/>
          <a:stretch/>
        </p:blipFill>
        <p:spPr>
          <a:xfrm>
            <a:off x="8153400" y="163223"/>
            <a:ext cx="3028893" cy="6307526"/>
          </a:xfrm>
          <a:prstGeom prst="rect">
            <a:avLst/>
          </a:prstGeom>
        </p:spPr>
      </p:pic>
      <p:pic>
        <p:nvPicPr>
          <p:cNvPr id="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57" y="1586244"/>
            <a:ext cx="3028893" cy="488450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메시지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API(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공유하기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)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추천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찜 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Toggle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기능 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0" y="3151663"/>
            <a:ext cx="314713" cy="29534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52480" y="3114592"/>
            <a:ext cx="4163532" cy="646331"/>
            <a:chOff x="848084" y="2936813"/>
            <a:chExt cx="4163532" cy="646331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936813"/>
              <a:ext cx="3865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장바구니 상품 추가 및 바로 결제 가능</a:t>
              </a: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848084" y="3968734"/>
            <a:ext cx="7229864" cy="369332"/>
            <a:chOff x="848084" y="2936813"/>
            <a:chExt cx="7229864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리뷰 등록 및 수정 가능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52480" y="4537116"/>
            <a:ext cx="4159136" cy="369332"/>
            <a:chOff x="848084" y="2362200"/>
            <a:chExt cx="4159136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</a:rPr>
                <a:t>QnA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등록 및 답변 확인 가능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39565" y="5103311"/>
            <a:ext cx="7229864" cy="369332"/>
            <a:chOff x="848084" y="2936813"/>
            <a:chExt cx="7229864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모든 리뷰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/</a:t>
              </a:r>
              <a:r>
                <a:rPr lang="en-US" altLang="ko-KR" sz="1800" dirty="0" err="1" smtClean="0">
                  <a:latin typeface="D2Coding" panose="020B0609020101020101" pitchFamily="49" charset="-127"/>
                </a:rPr>
                <a:t>QnA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확인 가능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19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0" b="47801"/>
          <a:stretch/>
        </p:blipFill>
        <p:spPr>
          <a:xfrm>
            <a:off x="8160911" y="163225"/>
            <a:ext cx="3027600" cy="6090730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Detail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015880" y="163224"/>
            <a:ext cx="3072627" cy="6313500"/>
            <a:chOff x="8160910" y="163224"/>
            <a:chExt cx="3072627" cy="63135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12" t="89047" r="-474" b="-178"/>
            <a:stretch/>
          </p:blipFill>
          <p:spPr>
            <a:xfrm>
              <a:off x="8160910" y="5486124"/>
              <a:ext cx="3072627" cy="990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91" b="34314"/>
            <a:stretch/>
          </p:blipFill>
          <p:spPr>
            <a:xfrm>
              <a:off x="8161352" y="163224"/>
              <a:ext cx="3033641" cy="5704176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메시지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API(</a:t>
              </a:r>
              <a:r>
                <a:rPr lang="ko-KR" altLang="en-US" sz="1800" dirty="0">
                  <a:latin typeface="D2Coding" panose="020B0609020101020101" pitchFamily="49" charset="-127"/>
                </a:rPr>
                <a:t>공유하기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)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추천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찜 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Toggle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기능 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852480" y="3114592"/>
            <a:ext cx="4163532" cy="646331"/>
            <a:chOff x="848084" y="2936813"/>
            <a:chExt cx="4163532" cy="646331"/>
          </a:xfrm>
        </p:grpSpPr>
        <p:sp>
          <p:nvSpPr>
            <p:cNvPr id="55" name="TextBox 54"/>
            <p:cNvSpPr txBox="1"/>
            <p:nvPr/>
          </p:nvSpPr>
          <p:spPr>
            <a:xfrm>
              <a:off x="1145982" y="2936813"/>
              <a:ext cx="3865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장바구니 상품 추가 및 바로 결제 가능</a:t>
              </a: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848084" y="3968734"/>
            <a:ext cx="7229864" cy="369332"/>
            <a:chOff x="848084" y="2936813"/>
            <a:chExt cx="7229864" cy="369332"/>
          </a:xfrm>
        </p:grpSpPr>
        <p:sp>
          <p:nvSpPr>
            <p:cNvPr id="58" name="TextBox 57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리뷰 등록 및 수정 가능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852480" y="4537116"/>
            <a:ext cx="4159136" cy="369332"/>
            <a:chOff x="848084" y="2362200"/>
            <a:chExt cx="4159136" cy="369332"/>
          </a:xfrm>
        </p:grpSpPr>
        <p:sp>
          <p:nvSpPr>
            <p:cNvPr id="61" name="TextBox 60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</a:rPr>
                <a:t>QnA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등록 및 답변 확인 가능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63" name="그룹 62"/>
          <p:cNvGrpSpPr/>
          <p:nvPr/>
        </p:nvGrpSpPr>
        <p:grpSpPr>
          <a:xfrm>
            <a:off x="839565" y="5103311"/>
            <a:ext cx="7229864" cy="369332"/>
            <a:chOff x="848084" y="2936813"/>
            <a:chExt cx="7229864" cy="369332"/>
          </a:xfrm>
        </p:grpSpPr>
        <p:sp>
          <p:nvSpPr>
            <p:cNvPr id="64" name="TextBox 6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모든 리뷰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/</a:t>
              </a:r>
              <a:r>
                <a:rPr lang="en-US" altLang="ko-KR" sz="1800" dirty="0" err="1" smtClean="0">
                  <a:latin typeface="D2Coding" panose="020B0609020101020101" pitchFamily="49" charset="-127"/>
                </a:rPr>
                <a:t>QnA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확인 가능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3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Shop Basket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62031"/>
            <a:ext cx="3041593" cy="634604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Activity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와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Adapter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간의 체크박스 연동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원하는 상품만 삭제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결제 가능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6157920" cy="369332"/>
            <a:chOff x="848084" y="2362200"/>
            <a:chExt cx="615792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586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체크한 상품에 따라 </a:t>
              </a:r>
              <a:r>
                <a:rPr lang="ko-KR" altLang="en-US" sz="1800" dirty="0" err="1" smtClean="0">
                  <a:latin typeface="D2Coding" panose="020B0609020101020101" pitchFamily="49" charset="-127"/>
                </a:rPr>
                <a:t>상품수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및 </a:t>
              </a:r>
              <a:r>
                <a:rPr lang="ko-KR" altLang="en-US" sz="1800" dirty="0" err="1" smtClean="0">
                  <a:latin typeface="D2Coding" panose="020B0609020101020101" pitchFamily="49" charset="-127"/>
                </a:rPr>
                <a:t>상품금액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변화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77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Payment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893" y="162030"/>
            <a:ext cx="3046100" cy="63460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1"/>
          <a:stretch/>
        </p:blipFill>
        <p:spPr>
          <a:xfrm>
            <a:off x="5042355" y="162031"/>
            <a:ext cx="3046100" cy="616257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배송 주소 입력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결제 상품 확인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0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9"/>
          <a:stretch/>
        </p:blipFill>
        <p:spPr>
          <a:xfrm>
            <a:off x="8155301" y="162030"/>
            <a:ext cx="3039692" cy="6346042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My Page - Normal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72"/>
          <a:stretch/>
        </p:blipFill>
        <p:spPr>
          <a:xfrm>
            <a:off x="5051048" y="162031"/>
            <a:ext cx="3041593" cy="6363313"/>
          </a:xfrm>
          <a:prstGeom prst="rect">
            <a:avLst/>
          </a:prstGeom>
        </p:spPr>
      </p:pic>
      <p:pic>
        <p:nvPicPr>
          <p:cNvPr id="6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회원 정보 수정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작성한 리뷰 및 문의사항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확인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52480" y="3114670"/>
            <a:ext cx="6157920" cy="369332"/>
            <a:chOff x="848084" y="2362200"/>
            <a:chExt cx="615792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362200"/>
              <a:ext cx="586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내 구독 관리에서 구독 취소 가능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10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My Page - Business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3"/>
          <a:stretch/>
        </p:blipFill>
        <p:spPr>
          <a:xfrm>
            <a:off x="8159808" y="162029"/>
            <a:ext cx="3035185" cy="6346043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회원 정보 수정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</a:rPr>
                <a:t>MP Android Chart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적용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52480" y="3114670"/>
            <a:ext cx="3515328" cy="646331"/>
            <a:chOff x="848084" y="2362200"/>
            <a:chExt cx="3515328" cy="646331"/>
          </a:xfrm>
        </p:grpSpPr>
        <p:sp>
          <p:nvSpPr>
            <p:cNvPr id="22" name="TextBox 21"/>
            <p:cNvSpPr txBox="1"/>
            <p:nvPr/>
          </p:nvSpPr>
          <p:spPr>
            <a:xfrm>
              <a:off x="1145981" y="2362200"/>
              <a:ext cx="3217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구독자가 많은 상위 서비스 </a:t>
              </a:r>
              <a:endParaRPr lang="en-US" altLang="ko-KR" sz="1800" dirty="0" smtClean="0">
                <a:latin typeface="D2Coding" panose="020B0609020101020101" pitchFamily="49" charset="-127"/>
              </a:endParaRPr>
            </a:p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및 상품별 연령대 확인 가능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52480" y="3962016"/>
            <a:ext cx="6691320" cy="369332"/>
            <a:chOff x="848084" y="2936813"/>
            <a:chExt cx="669132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936813"/>
              <a:ext cx="6393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등록된 상품 확인 가능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852480" y="4526204"/>
            <a:ext cx="6157920" cy="369332"/>
            <a:chOff x="848084" y="2362200"/>
            <a:chExt cx="6157920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1145982" y="2362200"/>
              <a:ext cx="586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간단한 상품 수정 가능</a:t>
              </a: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3" name="그룹 32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7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8151380" y="162029"/>
            <a:ext cx="3048000" cy="5596020"/>
            <a:chOff x="8151380" y="162029"/>
            <a:chExt cx="3048000" cy="559602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5767" y="162029"/>
              <a:ext cx="3039226" cy="4638571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78" b="7778"/>
            <a:stretch/>
          </p:blipFill>
          <p:spPr>
            <a:xfrm>
              <a:off x="8151380" y="2070345"/>
              <a:ext cx="3048000" cy="3687704"/>
            </a:xfrm>
            <a:prstGeom prst="rect">
              <a:avLst/>
            </a:prstGeom>
          </p:spPr>
        </p:pic>
      </p:grpSp>
      <p:sp>
        <p:nvSpPr>
          <p:cNvPr id="4" name="Object 43"/>
          <p:cNvSpPr txBox="1"/>
          <p:nvPr/>
        </p:nvSpPr>
        <p:spPr>
          <a:xfrm>
            <a:off x="758489" y="703045"/>
            <a:ext cx="633142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My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Page -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Business</a:t>
            </a:r>
            <a:endParaRPr lang="en-US" altLang="ko-KR" sz="3200" dirty="0">
              <a:latin typeface="Salsa" panose="02000503060000020004" pitchFamily="2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56" y="162029"/>
            <a:ext cx="3039692" cy="634604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회원 정보 수정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</a:rPr>
                <a:t>MP Android Chart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적용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52480" y="3114670"/>
            <a:ext cx="3515328" cy="646331"/>
            <a:chOff x="848084" y="2362200"/>
            <a:chExt cx="3515328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1145981" y="2362200"/>
              <a:ext cx="3217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구독자가 많은 상위 서비스 </a:t>
              </a:r>
              <a:endParaRPr lang="en-US" altLang="ko-KR" sz="1800" dirty="0" smtClean="0">
                <a:latin typeface="D2Coding" panose="020B0609020101020101" pitchFamily="49" charset="-127"/>
              </a:endParaRPr>
            </a:p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및 상품별 연령대 확인 가능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962016"/>
            <a:ext cx="6691320" cy="369332"/>
            <a:chOff x="848084" y="2936813"/>
            <a:chExt cx="6691320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936813"/>
              <a:ext cx="6393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등록된 상품 확인 가능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4526204"/>
            <a:ext cx="6157920" cy="369332"/>
            <a:chOff x="848084" y="2362200"/>
            <a:chExt cx="6157920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362200"/>
              <a:ext cx="586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간단한 상품 수정 가능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0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-5150"/>
            <a:ext cx="12183208" cy="6871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Android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시연</a:t>
            </a:r>
            <a:endParaRPr lang="en-US" sz="50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2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err="1" smtClean="0">
                <a:solidFill>
                  <a:srgbClr val="0B593C"/>
                </a:solidFill>
                <a:latin typeface="Salsa" panose="02000503060000020004" pitchFamily="2" charset="0"/>
              </a:rPr>
              <a:t>IoT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Project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8" name="그룹 58"/>
          <p:cNvGrpSpPr/>
          <p:nvPr/>
        </p:nvGrpSpPr>
        <p:grpSpPr>
          <a:xfrm flipH="1" flipV="1">
            <a:off x="7393482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647728" y="3284984"/>
            <a:ext cx="3168352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415480" y="2996952"/>
            <a:ext cx="1561311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415480" y="5373216"/>
            <a:ext cx="8064896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415480" y="4509120"/>
            <a:ext cx="5760640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00744" y="2069145"/>
            <a:ext cx="489654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84032" y="2924944"/>
            <a:ext cx="346101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333885" y="5229200"/>
            <a:ext cx="3362515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91094" y="1700808"/>
            <a:ext cx="881815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</a:t>
            </a:r>
            <a:r>
              <a:rPr lang="ko-KR" altLang="en-US" dirty="0"/>
              <a:t>측정기의 대중화</a:t>
            </a:r>
            <a:r>
              <a:rPr lang="en-US" altLang="ko-KR" dirty="0" smtClean="0"/>
              <a:t>!!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최근 </a:t>
            </a:r>
            <a:r>
              <a:rPr lang="ko-KR" altLang="en-US" dirty="0"/>
              <a:t>신종 코로나바이러스 </a:t>
            </a:r>
            <a:r>
              <a:rPr lang="ko-KR" altLang="en-US" dirty="0" err="1"/>
              <a:t>감염증</a:t>
            </a:r>
            <a:r>
              <a:rPr lang="en-US" altLang="ko-KR" dirty="0"/>
              <a:t>(</a:t>
            </a:r>
            <a:r>
              <a:rPr lang="ko-KR" altLang="en-US" dirty="0"/>
              <a:t>코로나</a:t>
            </a:r>
            <a:r>
              <a:rPr lang="en-US" altLang="ko-KR" dirty="0"/>
              <a:t>19) </a:t>
            </a:r>
            <a:r>
              <a:rPr lang="ko-KR" altLang="en-US" dirty="0"/>
              <a:t>여파로 고령자</a:t>
            </a:r>
            <a:r>
              <a:rPr lang="en-US" altLang="ko-KR" dirty="0"/>
              <a:t>.</a:t>
            </a:r>
            <a:r>
              <a:rPr lang="ko-KR" altLang="en-US" dirty="0"/>
              <a:t>기저질환자들의 병</a:t>
            </a:r>
            <a:r>
              <a:rPr lang="en-US" altLang="ko-KR" dirty="0"/>
              <a:t>.</a:t>
            </a:r>
            <a:r>
              <a:rPr lang="ko-KR" altLang="en-US" dirty="0"/>
              <a:t>의원 방문이 제한되자 환자의 몸에 부착해 일상생활 중에 심장 상태를 모니 </a:t>
            </a:r>
            <a:r>
              <a:rPr lang="ko-KR" altLang="en-US" dirty="0" err="1"/>
              <a:t>터링하는</a:t>
            </a:r>
            <a:r>
              <a:rPr lang="ko-KR" altLang="en-US" dirty="0"/>
              <a:t> 심전도 기기가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심전도 검사는 피부에 부착한 전극으로 심장의 전기신호를 측정하기 때문에 병원에서 이뤄지는 짧은 시간 검사로는 부정맥이 잘 </a:t>
            </a:r>
            <a:r>
              <a:rPr lang="ko-KR" altLang="en-US" dirty="0" smtClean="0"/>
              <a:t>발견되지 않는다는 단점이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/>
              <a:t>이에 따라 부정맥이 의심될 때는 </a:t>
            </a:r>
            <a:r>
              <a:rPr lang="en-US" altLang="ko-KR" dirty="0"/>
              <a:t>24</a:t>
            </a:r>
            <a:r>
              <a:rPr lang="ko-KR" altLang="en-US" dirty="0"/>
              <a:t>시간 심전도를 기록하는 </a:t>
            </a:r>
            <a:r>
              <a:rPr lang="en-US" altLang="ko-KR" dirty="0" smtClean="0"/>
              <a:t>＇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검사</a:t>
            </a:r>
            <a:r>
              <a:rPr lang="en-US" altLang="ko-KR" dirty="0" smtClean="0"/>
              <a:t>＇</a:t>
            </a:r>
            <a:r>
              <a:rPr lang="ko-KR" altLang="en-US" dirty="0" smtClean="0"/>
              <a:t>가 </a:t>
            </a:r>
            <a:r>
              <a:rPr lang="ko-KR" altLang="en-US" dirty="0"/>
              <a:t>필요하다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</a:t>
            </a:r>
            <a:r>
              <a:rPr lang="ko-KR" altLang="en-US" dirty="0"/>
              <a:t>검사는 </a:t>
            </a:r>
            <a:r>
              <a:rPr lang="ko-KR" altLang="en-US" dirty="0" err="1"/>
              <a:t>간혈적으로</a:t>
            </a:r>
            <a:r>
              <a:rPr lang="ko-KR" altLang="en-US" dirty="0"/>
              <a:t> 발생하는 부정맥을 발견하기 위해 </a:t>
            </a:r>
            <a:r>
              <a:rPr lang="en-US" altLang="ko-KR" dirty="0"/>
              <a:t>24</a:t>
            </a:r>
            <a:r>
              <a:rPr lang="ko-KR" altLang="en-US" dirty="0"/>
              <a:t>시간 일상생활 중에 데이터를 수집하는 </a:t>
            </a:r>
            <a:r>
              <a:rPr lang="ko-KR" altLang="en-US" dirty="0" smtClean="0"/>
              <a:t>검사법입니다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/>
              <a:t>흘터</a:t>
            </a:r>
            <a:r>
              <a:rPr lang="ko-KR" altLang="en-US" dirty="0"/>
              <a:t> 검사를 받은 환자는 </a:t>
            </a:r>
            <a:r>
              <a:rPr lang="ko-KR" altLang="en-US" dirty="0" smtClean="0"/>
              <a:t> 지난</a:t>
            </a:r>
            <a:r>
              <a:rPr lang="en-US" altLang="ko-KR" dirty="0" smtClean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22</a:t>
            </a:r>
            <a:r>
              <a:rPr lang="ko-KR" altLang="en-US" dirty="0"/>
              <a:t>만</a:t>
            </a:r>
            <a:r>
              <a:rPr lang="en-US" altLang="ko-KR" dirty="0"/>
              <a:t>3,043</a:t>
            </a:r>
            <a:r>
              <a:rPr lang="ko-KR" altLang="en-US" dirty="0"/>
              <a:t>명에서 지난해 </a:t>
            </a:r>
            <a:r>
              <a:rPr lang="en-US" altLang="ko-KR" dirty="0"/>
              <a:t>30</a:t>
            </a:r>
            <a:r>
              <a:rPr lang="ko-KR" altLang="en-US" dirty="0"/>
              <a:t>만 </a:t>
            </a:r>
            <a:r>
              <a:rPr lang="en-US" altLang="ko-KR" dirty="0"/>
              <a:t>8,685</a:t>
            </a:r>
            <a:r>
              <a:rPr lang="ko-KR" altLang="en-US" dirty="0"/>
              <a:t>명으로 </a:t>
            </a:r>
            <a:r>
              <a:rPr lang="en-US" altLang="ko-KR" dirty="0"/>
              <a:t>5</a:t>
            </a:r>
            <a:r>
              <a:rPr lang="ko-KR" altLang="en-US" dirty="0"/>
              <a:t>년간 약 </a:t>
            </a:r>
            <a:r>
              <a:rPr lang="en-US" altLang="ko-KR" dirty="0"/>
              <a:t>38% </a:t>
            </a:r>
            <a:r>
              <a:rPr lang="ko-KR" altLang="en-US" dirty="0"/>
              <a:t>가량 증가했을 정도로 수요가 점차 늘고 </a:t>
            </a:r>
            <a:r>
              <a:rPr lang="ko-KR" altLang="en-US" dirty="0" smtClean="0"/>
              <a:t>있는데요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문제는 </a:t>
            </a:r>
            <a:r>
              <a:rPr lang="ko-KR" altLang="en-US" dirty="0" err="1"/>
              <a:t>홀터</a:t>
            </a:r>
            <a:r>
              <a:rPr lang="ko-KR" altLang="en-US" dirty="0"/>
              <a:t> 검사가 매우 불편하다는 </a:t>
            </a:r>
            <a:r>
              <a:rPr lang="ko-KR" altLang="en-US" dirty="0" smtClean="0"/>
              <a:t>점입니다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24</a:t>
            </a:r>
            <a:r>
              <a:rPr lang="ko-KR" altLang="en-US" dirty="0"/>
              <a:t>시간 이상 심장박동 측정기를 착용해야 하는데다</a:t>
            </a:r>
            <a:r>
              <a:rPr lang="en-US" altLang="ko-KR" dirty="0"/>
              <a:t>, </a:t>
            </a:r>
            <a:r>
              <a:rPr lang="ko-KR" altLang="en-US" dirty="0"/>
              <a:t>대형 종합병원에서만 검사가 </a:t>
            </a:r>
            <a:r>
              <a:rPr lang="ko-KR" altLang="en-US" dirty="0" smtClean="0"/>
              <a:t>가능하기 때문인데요</a:t>
            </a:r>
            <a:r>
              <a:rPr lang="en-US" altLang="ko-KR" dirty="0" smtClean="0"/>
              <a:t>.   </a:t>
            </a:r>
            <a:r>
              <a:rPr lang="ko-KR" altLang="en-US" dirty="0" smtClean="0"/>
              <a:t>최근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대유행으로 환자들의 병원 방문이 제한되면서 환자들의 불편은 더욱 커지고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심전도 측정기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는 </a:t>
            </a:r>
            <a:r>
              <a:rPr lang="ko-KR" altLang="en-US" dirty="0"/>
              <a:t>간편하게 집에서 부정맥 진단을 위한 데이터를 수집할 수 있어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이와 더불어 체온이나 낙상감지센서를 이용한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기능을 추가하여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환자의 생명과 직결되는 </a:t>
            </a:r>
            <a:r>
              <a:rPr lang="ko-KR" altLang="en-US" dirty="0" err="1" smtClean="0"/>
              <a:t>골든타임을</a:t>
            </a:r>
            <a:r>
              <a:rPr lang="ko-KR" altLang="en-US" dirty="0" smtClean="0"/>
              <a:t> 놓치지않고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측정결과에 따른 빠른 응급처치가 이어져  예방 및 빠른 대응으로 많은 환자의 생명을 지키고  모든 가정의  행복을 </a:t>
            </a:r>
            <a:r>
              <a:rPr lang="ko-KR" altLang="en-US" dirty="0" err="1" smtClean="0"/>
              <a:t>지키는것이</a:t>
            </a:r>
            <a:r>
              <a:rPr lang="ko-KR" altLang="en-US" dirty="0" smtClean="0"/>
              <a:t> 저희 </a:t>
            </a:r>
            <a:r>
              <a:rPr lang="en-US" altLang="ko-KR" dirty="0" smtClean="0"/>
              <a:t>Smart </a:t>
            </a:r>
            <a:r>
              <a:rPr lang="en-US" altLang="ko-KR" dirty="0" err="1" smtClean="0"/>
              <a:t>HomeKeeper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목표일것입니다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  <a:r>
              <a:rPr lang="ko-KR" altLang="en-US" dirty="0"/>
              <a:t>가까운 이웃이 먼 친척보다 </a:t>
            </a:r>
            <a:r>
              <a:rPr lang="ko-KR" altLang="en-US" dirty="0" smtClean="0"/>
              <a:t>낫다</a:t>
            </a:r>
            <a:r>
              <a:rPr lang="en-US" altLang="ko-KR" dirty="0" smtClean="0"/>
              <a:t>???NO!NO!</a:t>
            </a:r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환자옆을</a:t>
            </a:r>
            <a:r>
              <a:rPr lang="ko-KR" altLang="en-US" dirty="0" smtClean="0"/>
              <a:t> 계속 </a:t>
            </a:r>
            <a:r>
              <a:rPr lang="ko-KR" altLang="en-US" dirty="0" err="1" smtClean="0"/>
              <a:t>지킬수</a:t>
            </a:r>
            <a:r>
              <a:rPr lang="ko-KR" altLang="en-US" dirty="0" smtClean="0"/>
              <a:t> 없는 상황을 고려하여 보호자도 함께 가입과 환자의 상태를 공유할 수  있어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안심하고 일상생활을 </a:t>
            </a:r>
            <a:r>
              <a:rPr lang="ko-KR" altLang="en-US" dirty="0" err="1" smtClean="0"/>
              <a:t>유지할수</a:t>
            </a:r>
            <a:r>
              <a:rPr lang="ko-KR" altLang="en-US" dirty="0" smtClean="0"/>
              <a:t> 있도록 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바쁜 현대인에게 적합한 상품입니다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Development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09"/>
          <a:stretch/>
        </p:blipFill>
        <p:spPr>
          <a:xfrm>
            <a:off x="761420" y="2244165"/>
            <a:ext cx="4684351" cy="32107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63" y="1753232"/>
            <a:ext cx="5636413" cy="7040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1" b="24017"/>
          <a:stretch/>
        </p:blipFill>
        <p:spPr>
          <a:xfrm>
            <a:off x="5615090" y="2477873"/>
            <a:ext cx="5525486" cy="297701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55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Information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62" y="2133600"/>
            <a:ext cx="1620176" cy="376519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95999" y="4098796"/>
            <a:ext cx="1800000" cy="1800000"/>
            <a:chOff x="4815068" y="3048000"/>
            <a:chExt cx="1800000" cy="18000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15068" y="3048000"/>
              <a:ext cx="1800000" cy="1800000"/>
            </a:xfrm>
            <a:prstGeom prst="roundRect">
              <a:avLst>
                <a:gd name="adj" fmla="val 11743"/>
              </a:avLst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15068" y="3444618"/>
              <a:ext cx="1800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What</a:t>
              </a:r>
            </a:p>
            <a:p>
              <a:pPr algn="ctr"/>
              <a:r>
                <a:rPr lang="en-US" altLang="ko-KR" sz="2800" dirty="0" err="1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SuM</a:t>
              </a:r>
              <a:endParaRPr lang="en-US" altLang="ko-KR" sz="2800" dirty="0">
                <a:solidFill>
                  <a:schemeClr val="bg1"/>
                </a:solidFill>
                <a:latin typeface="Salsa" panose="02000503060000020004" pitchFamily="2" charset="0"/>
                <a:ea typeface="D2Coding" panose="020B0609020101020101" pitchFamily="49" charset="-127"/>
              </a:endParaRPr>
            </a:p>
          </p:txBody>
        </p:sp>
      </p:grpSp>
      <p:cxnSp>
        <p:nvCxnSpPr>
          <p:cNvPr id="16" name="직선 화살표 연결선 15"/>
          <p:cNvCxnSpPr/>
          <p:nvPr/>
        </p:nvCxnSpPr>
        <p:spPr>
          <a:xfrm>
            <a:off x="3429000" y="2286000"/>
            <a:ext cx="5257800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29000" y="1928396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① 문 열림 요청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219200" y="2133600"/>
            <a:ext cx="1949938" cy="4103750"/>
            <a:chOff x="1896245" y="2133600"/>
            <a:chExt cx="1949938" cy="41037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252" y="2133600"/>
              <a:ext cx="1357925" cy="3765196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896245" y="5898796"/>
              <a:ext cx="1949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택배 기사</a:t>
              </a:r>
              <a:endParaRPr lang="ko-KR" altLang="en-US" sz="16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882890" y="5898796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고객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0" name="직선 화살표 연결선 19"/>
          <p:cNvCxnSpPr>
            <a:stCxn id="9" idx="1"/>
          </p:cNvCxnSpPr>
          <p:nvPr/>
        </p:nvCxnSpPr>
        <p:spPr>
          <a:xfrm flipH="1">
            <a:off x="7162801" y="4016198"/>
            <a:ext cx="1860061" cy="982598"/>
          </a:xfrm>
          <a:prstGeom prst="straightConnector1">
            <a:avLst/>
          </a:prstGeom>
          <a:ln w="28575">
            <a:solidFill>
              <a:srgbClr val="F25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160241" y="3909314"/>
            <a:ext cx="1872045" cy="1089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9924809">
            <a:off x="7028406" y="4187194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F25922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② 문 열림 신호</a:t>
            </a:r>
            <a:endParaRPr lang="ko-KR" altLang="en-US" sz="1600" b="1" dirty="0">
              <a:solidFill>
                <a:srgbClr val="F25922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 rot="1808719">
            <a:off x="3209250" y="41096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③ 물품 전달</a:t>
            </a:r>
            <a:endParaRPr lang="ko-KR" altLang="en-US" sz="16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7230167" y="4132671"/>
            <a:ext cx="1860061" cy="982598"/>
          </a:xfrm>
          <a:prstGeom prst="straightConnector1">
            <a:avLst/>
          </a:prstGeom>
          <a:ln w="28575">
            <a:solidFill>
              <a:srgbClr val="0B593C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9924809">
            <a:off x="7254794" y="46487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④ 앱 알림</a:t>
            </a:r>
            <a:r>
              <a:rPr lang="en-US" altLang="ko-KR" sz="1600" b="1" dirty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+ </a:t>
            </a:r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사진</a:t>
            </a:r>
            <a:endParaRPr lang="ko-KR" altLang="en-US" sz="1600" b="1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 flipV="1">
            <a:off x="7429499" y="-14181"/>
            <a:ext cx="4903127" cy="2418260"/>
            <a:chOff x="-111754" y="4705492"/>
            <a:chExt cx="3876819" cy="215944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052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15" y="2980361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cons.flaticon.com/png/512/3059/premium/3059606.png?token=exp=1652155478~hmac=2583413f311dd90222aebfa7258a204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25" y="857643"/>
            <a:ext cx="952547" cy="95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76" y="4972467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-icons-png.flaticon.com/512/685/685388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97" y="2813097"/>
            <a:ext cx="936846" cy="93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14141 0.14514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70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640" y="1124634"/>
            <a:ext cx="6542777" cy="5136133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Schematic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49772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143000" y="4038600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터치 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26382" y="5821365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무게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88288" y="4747670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LED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링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36360" y="2826716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파워 릴레이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62696" y="1443743"/>
            <a:ext cx="231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리니어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솔레노이드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41876" y="2677218"/>
            <a:ext cx="909728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카메라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93108" y="1462088"/>
            <a:ext cx="909728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건전지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4" name="Picture 2" descr="https://cdn-icons-png.flaticon.com/512/179/179349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124744"/>
            <a:ext cx="337306" cy="3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cons-png.flaticon.com/512/179/179350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35" y="1162499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cons-png.flaticon.com/512/179/179351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287" y="2515815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-icons-png.flaticon.com/512/179/179352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247" y="4437112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dn-icons-png.flaticon.com/512/179/179357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92" y="5495502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-icons-png.flaticon.com/512/179/179358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7" y="2371799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cdn-icons-png.flaticon.com/512/179/179359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99" y="3717032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cdn-icons-png.flaticon.com/512/179/179360.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844300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cdn-icons-png.flaticon.com/512/179/179361.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423" y="2843581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Blueprint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813" y="1905000"/>
            <a:ext cx="4129547" cy="38064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92" y="1905000"/>
            <a:ext cx="4293990" cy="380214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 flipH="1" flipV="1">
            <a:off x="7429499" y="-14181"/>
            <a:ext cx="4903127" cy="2418260"/>
            <a:chOff x="-111754" y="4705492"/>
            <a:chExt cx="3876819" cy="21594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75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073" y="2011985"/>
            <a:ext cx="4129200" cy="37377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388" y="2011983"/>
            <a:ext cx="4129200" cy="37377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t="22222" r="3731" b="37778"/>
          <a:stretch/>
        </p:blipFill>
        <p:spPr>
          <a:xfrm>
            <a:off x="1816073" y="2010651"/>
            <a:ext cx="4129200" cy="373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Android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86" y="1676400"/>
            <a:ext cx="2296912" cy="441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8" y="1677675"/>
            <a:ext cx="2302701" cy="441832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 flipH="1" flipV="1">
            <a:off x="7429499" y="-14181"/>
            <a:ext cx="4903127" cy="2418260"/>
            <a:chOff x="-111754" y="4705492"/>
            <a:chExt cx="3876819" cy="21594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70" y="1668559"/>
            <a:ext cx="230884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-5150"/>
            <a:ext cx="12183208" cy="6871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err="1" smtClean="0">
                <a:solidFill>
                  <a:srgbClr val="0B593C"/>
                </a:solidFill>
                <a:latin typeface="Salsa" panose="02000503060000020004" pitchFamily="2" charset="0"/>
              </a:rPr>
              <a:t>IoT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시연</a:t>
            </a:r>
            <a:endParaRPr lang="en-US" sz="50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smtClean="0">
                <a:solidFill>
                  <a:srgbClr val="0B593C"/>
                </a:solidFill>
                <a:latin typeface="Salsa" panose="02000503060000020004" pitchFamily="2" charset="0"/>
              </a:rPr>
              <a:t>Web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Project Logic 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10800000" flipV="1">
            <a:off x="9315450" y="5038726"/>
            <a:ext cx="2966453" cy="1583562"/>
            <a:chOff x="-111754" y="4705492"/>
            <a:chExt cx="3876819" cy="215944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304743" y="1736334"/>
            <a:ext cx="2438400" cy="480611"/>
            <a:chOff x="4870393" y="1600199"/>
            <a:chExt cx="2438400" cy="4806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870393" y="1600199"/>
              <a:ext cx="2438400" cy="480611"/>
            </a:xfrm>
            <a:prstGeom prst="round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70393" y="1645503"/>
              <a:ext cx="2436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로그인 페이지</a:t>
              </a:r>
              <a:endParaRPr lang="ko-KR" altLang="en-US" sz="1800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272515" y="266722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사업자 회원 메인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59385" y="26520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일반 회원 메인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472950" y="2216943"/>
            <a:ext cx="2016000" cy="433790"/>
            <a:chOff x="4051300" y="2080810"/>
            <a:chExt cx="2016000" cy="711241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4051300" y="2438399"/>
              <a:ext cx="2016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rot="5400000">
              <a:off x="5879170" y="226081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3884734" y="2612051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flipH="1">
            <a:off x="5575285" y="2219450"/>
            <a:ext cx="2016000" cy="431285"/>
            <a:chOff x="4051300" y="2080810"/>
            <a:chExt cx="2016000" cy="71124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4051300" y="2438400"/>
              <a:ext cx="2016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5400000">
              <a:off x="5871550" y="226081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3884000" y="261205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8412283" y="3313124"/>
            <a:ext cx="2438400" cy="480611"/>
            <a:chOff x="4870393" y="1600199"/>
            <a:chExt cx="2438400" cy="48061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870393" y="1600199"/>
              <a:ext cx="2438400" cy="480611"/>
            </a:xfrm>
            <a:prstGeom prst="round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76799" y="1655467"/>
              <a:ext cx="2431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회원가입 페이지</a:t>
              </a:r>
              <a:endParaRPr lang="ko-KR" altLang="en-US" sz="1800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flipH="1">
            <a:off x="6741298" y="1960310"/>
            <a:ext cx="2892511" cy="1337743"/>
            <a:chOff x="4051300" y="2436782"/>
            <a:chExt cx="2016000" cy="36000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4051300" y="2438400"/>
              <a:ext cx="2016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rot="5400000">
              <a:off x="3878079" y="2616782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2453624" y="3048000"/>
            <a:ext cx="2057400" cy="424264"/>
            <a:chOff x="4051300" y="2080810"/>
            <a:chExt cx="3952400" cy="695622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4051300" y="2438399"/>
              <a:ext cx="39524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5871550" y="226081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3895942" y="259643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7792460" y="2596432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1610991" y="3503772"/>
            <a:ext cx="1703708" cy="1728090"/>
            <a:chOff x="1191907" y="3272666"/>
            <a:chExt cx="1703708" cy="1728090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196004" y="3431089"/>
              <a:ext cx="1699611" cy="1569667"/>
            </a:xfrm>
            <a:prstGeom prst="roundRect">
              <a:avLst>
                <a:gd name="adj" fmla="val 11253"/>
              </a:avLst>
            </a:prstGeom>
            <a:solidFill>
              <a:schemeClr val="bg1"/>
            </a:solidFill>
            <a:ln>
              <a:solidFill>
                <a:srgbClr val="0B5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67631" y="3272666"/>
              <a:ext cx="11565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상품관리</a:t>
              </a:r>
              <a:endPara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96004" y="3738513"/>
              <a:ext cx="1699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모든 상품 보기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96003" y="4122420"/>
              <a:ext cx="169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 등록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91907" y="4493294"/>
              <a:ext cx="170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 수정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617418" y="3500086"/>
            <a:ext cx="1769922" cy="1742652"/>
            <a:chOff x="1171414" y="3272666"/>
            <a:chExt cx="1769922" cy="1742652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1171416" y="3431090"/>
              <a:ext cx="1769920" cy="1584228"/>
            </a:xfrm>
            <a:prstGeom prst="roundRect">
              <a:avLst>
                <a:gd name="adj" fmla="val 11253"/>
              </a:avLst>
            </a:prstGeom>
            <a:solidFill>
              <a:schemeClr val="bg1"/>
            </a:solidFill>
            <a:ln>
              <a:solidFill>
                <a:srgbClr val="0B5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96209" y="3272666"/>
              <a:ext cx="11107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고객관리</a:t>
              </a:r>
              <a:endPara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71416" y="3738513"/>
              <a:ext cx="176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신규 고객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71415" y="4131177"/>
              <a:ext cx="1769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전체 고객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1414" y="4496980"/>
              <a:ext cx="17699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문의 사항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9256358" y="4267981"/>
            <a:ext cx="72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일반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223562" y="4275824"/>
            <a:ext cx="93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사업자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 flipH="1">
            <a:off x="8445289" y="3796711"/>
            <a:ext cx="2249998" cy="432000"/>
            <a:chOff x="2516900" y="2071910"/>
            <a:chExt cx="7422742" cy="712420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2516900" y="2438401"/>
              <a:ext cx="7422742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rot="5400000">
              <a:off x="5695340" y="2428120"/>
              <a:ext cx="71242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rot="5400000">
              <a:off x="9712912" y="2601578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rot="5400000">
              <a:off x="2359937" y="2604324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/>
          <p:cNvGrpSpPr/>
          <p:nvPr/>
        </p:nvGrpSpPr>
        <p:grpSpPr>
          <a:xfrm>
            <a:off x="7848600" y="4265666"/>
            <a:ext cx="1222593" cy="1359543"/>
            <a:chOff x="1230635" y="3272666"/>
            <a:chExt cx="1633562" cy="1359543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1230635" y="3431090"/>
              <a:ext cx="1633562" cy="1201119"/>
            </a:xfrm>
            <a:prstGeom prst="roundRect">
              <a:avLst>
                <a:gd name="adj" fmla="val 11253"/>
              </a:avLst>
            </a:prstGeom>
            <a:solidFill>
              <a:schemeClr val="bg1"/>
            </a:solidFill>
            <a:ln>
              <a:solidFill>
                <a:srgbClr val="0B5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16644" y="3272666"/>
              <a:ext cx="8618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소셜</a:t>
              </a:r>
              <a:endPara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30635" y="3738513"/>
              <a:ext cx="163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Naver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30636" y="4076700"/>
              <a:ext cx="1633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Kakao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Main(Login)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44" y="1763055"/>
            <a:ext cx="6549688" cy="4277257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48084" y="1971675"/>
            <a:ext cx="3800116" cy="369332"/>
            <a:chOff x="848084" y="2362200"/>
            <a:chExt cx="3800116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네이버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로그인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48084" y="2546288"/>
            <a:ext cx="3800116" cy="369332"/>
            <a:chOff x="848084" y="2936813"/>
            <a:chExt cx="3800116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1145982" y="2936813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Interceptor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뒤로가기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방지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 flipH="1" flipV="1">
            <a:off x="8886824" y="-14181"/>
            <a:ext cx="3417226" cy="1919181"/>
            <a:chOff x="-111754" y="4705492"/>
            <a:chExt cx="3876819" cy="215944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52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820025" y="-472"/>
            <a:ext cx="3611045" cy="6865409"/>
            <a:chOff x="12513592" y="-708"/>
            <a:chExt cx="5416567" cy="10298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3592" y="-708"/>
              <a:ext cx="5416567" cy="1029811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01653" y="2345263"/>
            <a:ext cx="6665947" cy="20239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S</a:t>
            </a:r>
            <a:r>
              <a:rPr 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mart </a:t>
            </a:r>
            <a:r>
              <a:rPr 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HomeKeepper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Smart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와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err="1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HomeKeepper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                      합성어로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실시간으로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건강체크를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하여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환자의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건강과 가정의 행복을 추구하는 상품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입니다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7540" y="709028"/>
            <a:ext cx="1348584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About 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4811711"/>
            <a:ext cx="949121" cy="7460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773236" y="5096099"/>
            <a:ext cx="113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2929003"/>
            <a:ext cx="896400" cy="11461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84680" y="3314783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Android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11" y="1418936"/>
            <a:ext cx="896400" cy="92932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797560" y="1741550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IoT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054" y="1272820"/>
            <a:ext cx="1981477" cy="971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3"/>
          <a:stretch/>
        </p:blipFill>
        <p:spPr>
          <a:xfrm>
            <a:off x="5084921" y="151209"/>
            <a:ext cx="6327495" cy="6249591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Join – Business Member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비정상적인 접근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방지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네이버</a:t>
              </a:r>
              <a:r>
                <a:rPr lang="en-US" altLang="ko-KR" sz="1800" dirty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>
                  <a:latin typeface="D2Coding" panose="020B0609020101020101" pitchFamily="49" charset="-127"/>
                </a:rPr>
                <a:t>카카오 로그인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사업자 번호 진위 확인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다음 우편번호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52480" y="4253815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검사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 flipH="1">
            <a:off x="10665072" y="5477752"/>
            <a:ext cx="1705362" cy="1387849"/>
            <a:chOff x="-257562" y="4753378"/>
            <a:chExt cx="2807701" cy="2120871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-46016" y="5280498"/>
            <a:ext cx="1164328" cy="1577502"/>
            <a:chOff x="-180896" y="5088986"/>
            <a:chExt cx="1298615" cy="1789724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1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Join – Business Member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13" y="1143000"/>
            <a:ext cx="6549687" cy="490987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 flipH="1">
            <a:off x="10665072" y="5477752"/>
            <a:ext cx="1705362" cy="1387849"/>
            <a:chOff x="-257562" y="4753378"/>
            <a:chExt cx="2807701" cy="212087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비정상적인 접근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방지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네이버</a:t>
              </a:r>
              <a:r>
                <a:rPr lang="en-US" altLang="ko-KR" sz="1800" dirty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>
                  <a:latin typeface="D2Coding" panose="020B0609020101020101" pitchFamily="49" charset="-127"/>
                </a:rPr>
                <a:t>카카오 로그인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-46016" y="5280498"/>
            <a:ext cx="1164328" cy="1577502"/>
            <a:chOff x="-180896" y="5088986"/>
            <a:chExt cx="1298615" cy="178972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55" name="TextBox 5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사업자 번호 진위 확인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58" name="TextBox 5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다음 우편번호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852480" y="4253815"/>
            <a:ext cx="4163532" cy="369332"/>
            <a:chOff x="848084" y="2936813"/>
            <a:chExt cx="4163532" cy="369332"/>
          </a:xfrm>
        </p:grpSpPr>
        <p:sp>
          <p:nvSpPr>
            <p:cNvPr id="61" name="TextBox 6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검사</a:t>
              </a: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2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Business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Member Main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7" y="660395"/>
            <a:ext cx="6394393" cy="5740406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FullCalendar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852480" y="3114670"/>
            <a:ext cx="4481520" cy="646331"/>
            <a:chOff x="848084" y="2362200"/>
            <a:chExt cx="4481520" cy="646331"/>
          </a:xfrm>
        </p:grpSpPr>
        <p:sp>
          <p:nvSpPr>
            <p:cNvPr id="48" name="TextBox 47"/>
            <p:cNvSpPr txBox="1"/>
            <p:nvPr/>
          </p:nvSpPr>
          <p:spPr>
            <a:xfrm>
              <a:off x="1145982" y="2362200"/>
              <a:ext cx="4183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날짜별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852480" y="3968204"/>
            <a:ext cx="4163532" cy="369332"/>
            <a:chOff x="848084" y="2936813"/>
            <a:chExt cx="4163532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평균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연령대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확인 가능</a:t>
              </a: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852480" y="4532736"/>
            <a:ext cx="4163532" cy="369332"/>
            <a:chOff x="848084" y="2936813"/>
            <a:chExt cx="4163532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구매자 확인 가능</a:t>
              </a: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848084" y="5105340"/>
            <a:ext cx="4163532" cy="369332"/>
            <a:chOff x="848084" y="2936813"/>
            <a:chExt cx="4163532" cy="369332"/>
          </a:xfrm>
        </p:grpSpPr>
        <p:sp>
          <p:nvSpPr>
            <p:cNvPr id="57" name="TextBox 56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문의사항 확인 가능</a:t>
              </a: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33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Business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Member Main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7" y="660395"/>
            <a:ext cx="6394393" cy="5740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32" y="2501598"/>
            <a:ext cx="4961792" cy="336580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FullCalendar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52480" y="3114670"/>
            <a:ext cx="4481520" cy="646331"/>
            <a:chOff x="848084" y="2362200"/>
            <a:chExt cx="4481520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362200"/>
              <a:ext cx="4183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날짜별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968204"/>
            <a:ext cx="4163532" cy="369332"/>
            <a:chOff x="848084" y="2936813"/>
            <a:chExt cx="4163532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평균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연령대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확인 가능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4532736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구매자 확인 가능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48084" y="51053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문의사항 확인 가능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58" name="Object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Business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Member Main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7" y="660395"/>
            <a:ext cx="6394393" cy="5740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88"/>
          <a:stretch/>
        </p:blipFill>
        <p:spPr>
          <a:xfrm>
            <a:off x="5061362" y="2447191"/>
            <a:ext cx="4988246" cy="399625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FullCalendar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52480" y="3114670"/>
            <a:ext cx="4481520" cy="646331"/>
            <a:chOff x="848084" y="2362200"/>
            <a:chExt cx="4481520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362200"/>
              <a:ext cx="4183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날짜별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968204"/>
            <a:ext cx="4163532" cy="369332"/>
            <a:chOff x="848084" y="2936813"/>
            <a:chExt cx="4163532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평균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연령대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확인 가능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4532736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구매자 확인 가능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48084" y="51053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문의사항 확인 가능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58" name="Object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445393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All Product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872" y="914400"/>
            <a:ext cx="6088512" cy="5486401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48084" y="1988840"/>
            <a:ext cx="4163532" cy="646331"/>
            <a:chOff x="848084" y="2362200"/>
            <a:chExt cx="3800116" cy="646331"/>
          </a:xfrm>
        </p:grpSpPr>
        <p:sp>
          <p:nvSpPr>
            <p:cNvPr id="40" name="TextBox 39"/>
            <p:cNvSpPr txBox="1"/>
            <p:nvPr/>
          </p:nvSpPr>
          <p:spPr>
            <a:xfrm>
              <a:off x="1145982" y="2362200"/>
              <a:ext cx="350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서비스 상태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카테고리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검색어로 조회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848084" y="2827221"/>
            <a:ext cx="4163532" cy="369332"/>
            <a:chOff x="848084" y="2936813"/>
            <a:chExt cx="4163532" cy="369332"/>
          </a:xfrm>
        </p:grpSpPr>
        <p:sp>
          <p:nvSpPr>
            <p:cNvPr id="43" name="TextBox 42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상품 정보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852480" y="3395603"/>
            <a:ext cx="4159136" cy="369332"/>
            <a:chOff x="848084" y="2362200"/>
            <a:chExt cx="4159136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52480" y="3970216"/>
            <a:ext cx="4163532" cy="369332"/>
            <a:chOff x="848084" y="2936813"/>
            <a:chExt cx="4163532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월별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52480" y="4534748"/>
            <a:ext cx="4163532" cy="369332"/>
            <a:chOff x="848084" y="2936813"/>
            <a:chExt cx="4163532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 flipV="1">
            <a:off x="9739704" y="-228602"/>
            <a:ext cx="2554807" cy="1676401"/>
            <a:chOff x="-257562" y="4753378"/>
            <a:chExt cx="2807701" cy="212087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cxnSp>
        <p:nvCxnSpPr>
          <p:cNvPr id="30" name="직선 연결선 29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5257472" y="152400"/>
            <a:ext cx="6140721" cy="11967552"/>
            <a:chOff x="5282872" y="152400"/>
            <a:chExt cx="6140721" cy="1196755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"/>
            <a:stretch/>
          </p:blipFill>
          <p:spPr>
            <a:xfrm>
              <a:off x="5282872" y="152400"/>
              <a:ext cx="6140721" cy="79248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35"/>
            <a:stretch/>
          </p:blipFill>
          <p:spPr>
            <a:xfrm>
              <a:off x="5295572" y="5819254"/>
              <a:ext cx="6128020" cy="6300698"/>
            </a:xfrm>
            <a:prstGeom prst="rect">
              <a:avLst/>
            </a:prstGeom>
          </p:spPr>
        </p:pic>
      </p:grpSp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</a:rPr>
              <a:t> Registration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/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</a:rPr>
              <a:t>Product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Update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신규 상품 등록 및 수정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848084" y="2939560"/>
            <a:ext cx="4163532" cy="369332"/>
            <a:chOff x="848084" y="2936813"/>
            <a:chExt cx="4163532" cy="369332"/>
          </a:xfrm>
        </p:grpSpPr>
        <p:sp>
          <p:nvSpPr>
            <p:cNvPr id="44" name="TextBox 43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파일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처리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52480" y="3496427"/>
            <a:ext cx="4159136" cy="646331"/>
            <a:chOff x="848084" y="2362200"/>
            <a:chExt cx="4159136" cy="646331"/>
          </a:xfrm>
        </p:grpSpPr>
        <p:sp>
          <p:nvSpPr>
            <p:cNvPr id="47" name="TextBox 46"/>
            <p:cNvSpPr txBox="1"/>
            <p:nvPr/>
          </p:nvSpPr>
          <p:spPr>
            <a:xfrm>
              <a:off x="1145982" y="2362200"/>
              <a:ext cx="3861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latin typeface="D2Coding" panose="020B0609020101020101" pitchFamily="49" charset="-127"/>
                </a:rPr>
                <a:t>Ajax</a:t>
              </a:r>
              <a:r>
                <a:rPr lang="ko-KR" altLang="en-US" sz="1800" dirty="0">
                  <a:latin typeface="D2Coding" panose="020B0609020101020101" pitchFamily="49" charset="-127"/>
                </a:rPr>
                <a:t>를 통해 </a:t>
              </a:r>
              <a:r>
                <a:rPr lang="ko-KR" altLang="en-US" sz="1800" dirty="0" err="1">
                  <a:latin typeface="D2Coding" panose="020B0609020101020101" pitchFamily="49" charset="-127"/>
                </a:rPr>
                <a:t>새로고침</a:t>
              </a:r>
              <a:r>
                <a:rPr lang="ko-KR" altLang="en-US" sz="1800" dirty="0">
                  <a:latin typeface="D2Coding" panose="020B0609020101020101" pitchFamily="49" charset="-127"/>
                </a:rPr>
                <a:t> 없이 옵션 추가</a:t>
              </a:r>
              <a:r>
                <a:rPr lang="en-US" altLang="ko-KR" sz="1800" dirty="0">
                  <a:latin typeface="D2Coding" panose="020B0609020101020101" pitchFamily="49" charset="-127"/>
                </a:rPr>
                <a:t>/</a:t>
              </a:r>
              <a:r>
                <a:rPr lang="ko-KR" altLang="en-US" sz="1800" dirty="0">
                  <a:latin typeface="D2Coding" panose="020B0609020101020101" pitchFamily="49" charset="-127"/>
                </a:rPr>
                <a:t>삭제 가능</a:t>
              </a: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852480" y="4330005"/>
            <a:ext cx="4163532" cy="646331"/>
            <a:chOff x="848084" y="2936813"/>
            <a:chExt cx="4163532" cy="646331"/>
          </a:xfrm>
        </p:grpSpPr>
        <p:sp>
          <p:nvSpPr>
            <p:cNvPr id="50" name="TextBox 49"/>
            <p:cNvSpPr txBox="1"/>
            <p:nvPr/>
          </p:nvSpPr>
          <p:spPr>
            <a:xfrm>
              <a:off x="1145982" y="2936813"/>
              <a:ext cx="3865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현재 구독자가 있는 옵션은 삭제 불가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17" name="Object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-2.91667E-6 -0.8949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Customer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Management 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– New Customer 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/>
        </p:blipFill>
        <p:spPr>
          <a:xfrm>
            <a:off x="5639868" y="152400"/>
            <a:ext cx="5783725" cy="638346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48084" y="2377728"/>
            <a:ext cx="4163532" cy="646331"/>
            <a:chOff x="848084" y="2362200"/>
            <a:chExt cx="3800116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1145982" y="2362200"/>
              <a:ext cx="350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신규 구독자에 대한 배송 처리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848084" y="3220909"/>
            <a:ext cx="4163532" cy="646331"/>
            <a:chOff x="848084" y="2936813"/>
            <a:chExt cx="4163532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1145982" y="2936813"/>
              <a:ext cx="3865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Ajax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를 통해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새로고침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없이 배송 처리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52480" y="4057815"/>
            <a:ext cx="4159136" cy="369332"/>
            <a:chOff x="848084" y="2362200"/>
            <a:chExt cx="4159136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flipH="1" flipV="1">
            <a:off x="10618154" y="-126024"/>
            <a:ext cx="1612828" cy="931645"/>
            <a:chOff x="-257562" y="4753378"/>
            <a:chExt cx="2807701" cy="212087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39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Customer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Management 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– </a:t>
            </a:r>
            <a:r>
              <a:rPr lang="en-US" altLang="ko-KR" sz="3200" kern="0" spc="-133" dirty="0" err="1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QnA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모든 문의사항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934757"/>
            <a:ext cx="4536660" cy="369332"/>
            <a:chOff x="848084" y="2936813"/>
            <a:chExt cx="453666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423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문의사항만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별도로 조회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52480" y="3503139"/>
            <a:ext cx="4159136" cy="369332"/>
            <a:chOff x="848084" y="2362200"/>
            <a:chExt cx="4159136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답변 등록 가능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52480" y="4077752"/>
            <a:ext cx="4163532" cy="369332"/>
            <a:chOff x="848084" y="2936813"/>
            <a:chExt cx="416353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등록된 답변 수정 가능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852480" y="4642284"/>
            <a:ext cx="4163532" cy="369332"/>
            <a:chOff x="848084" y="2936813"/>
            <a:chExt cx="4163532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 flipH="1">
            <a:off x="10643652" y="5827182"/>
            <a:ext cx="1612828" cy="931645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8" y="5719027"/>
              <a:ext cx="1077431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5900" r="6361" b="3801"/>
          <a:stretch/>
        </p:blipFill>
        <p:spPr>
          <a:xfrm>
            <a:off x="5706735" y="260647"/>
            <a:ext cx="5758232" cy="62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-5150"/>
            <a:ext cx="12183208" cy="6871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</a:rPr>
              <a:t>Web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시연</a:t>
            </a:r>
            <a:endParaRPr lang="en-US" sz="50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1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50145" y="4324732"/>
            <a:ext cx="2664213" cy="2117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89893" y="1721152"/>
            <a:ext cx="5988150" cy="4725722"/>
            <a:chOff x="2104997" y="1601810"/>
            <a:chExt cx="6594117" cy="4725722"/>
          </a:xfrm>
        </p:grpSpPr>
        <p:sp>
          <p:nvSpPr>
            <p:cNvPr id="3" name="직사각형 2"/>
            <p:cNvSpPr/>
            <p:nvPr/>
          </p:nvSpPr>
          <p:spPr>
            <a:xfrm>
              <a:off x="2104997" y="4215781"/>
              <a:ext cx="2962800" cy="2111751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2230552" y="1601810"/>
              <a:ext cx="6468562" cy="4608495"/>
              <a:chOff x="1586951" y="2983715"/>
              <a:chExt cx="8703873" cy="6912742"/>
            </a:xfrm>
          </p:grpSpPr>
          <p:sp>
            <p:nvSpPr>
              <p:cNvPr id="22" name="Object 22"/>
              <p:cNvSpPr txBox="1"/>
              <p:nvPr/>
            </p:nvSpPr>
            <p:spPr>
              <a:xfrm>
                <a:off x="1595300" y="7750815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프로젝트 총괄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8569437" y="298371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3893608" y="7097447"/>
                <a:ext cx="133291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조</a:t>
                </a:r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4" name="Object 22"/>
              <p:cNvSpPr txBox="1"/>
              <p:nvPr/>
            </p:nvSpPr>
            <p:spPr>
              <a:xfrm>
                <a:off x="1592518" y="8281364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DB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설계 및 수정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5" name="Object 22"/>
              <p:cNvSpPr txBox="1"/>
              <p:nvPr/>
            </p:nvSpPr>
            <p:spPr>
              <a:xfrm>
                <a:off x="1589735" y="8811912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파일처리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6" name="Object 22"/>
              <p:cNvSpPr txBox="1"/>
              <p:nvPr/>
            </p:nvSpPr>
            <p:spPr>
              <a:xfrm>
                <a:off x="1586952" y="9342459"/>
                <a:ext cx="2870896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달력 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&amp;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그래프 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API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61" name="Object 24"/>
              <p:cNvSpPr txBox="1"/>
              <p:nvPr/>
            </p:nvSpPr>
            <p:spPr>
              <a:xfrm>
                <a:off x="1586951" y="7017827"/>
                <a:ext cx="139217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p:grpSp>
      </p:grpSp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Our Team</a:t>
            </a:r>
            <a:endParaRPr lang="en-US" sz="3200" dirty="0">
              <a:latin typeface="Salsa" panose="02000503060000020004" pitchFamily="2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8014" y="1660064"/>
            <a:ext cx="52250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 Team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팀원을 소개합니다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 flipH="1" flipV="1">
            <a:off x="7408718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42" y="2213128"/>
            <a:ext cx="2388030" cy="2117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12" y="2221482"/>
            <a:ext cx="2259875" cy="213801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68207" y="4324733"/>
            <a:ext cx="2963374" cy="2117498"/>
            <a:chOff x="7704627" y="4210033"/>
            <a:chExt cx="2963374" cy="2117498"/>
          </a:xfrm>
        </p:grpSpPr>
        <p:sp>
          <p:nvSpPr>
            <p:cNvPr id="53" name="직사각형 52"/>
            <p:cNvSpPr/>
            <p:nvPr/>
          </p:nvSpPr>
          <p:spPr>
            <a:xfrm>
              <a:off x="7704627" y="4210033"/>
              <a:ext cx="2963373" cy="2117498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008"/>
            <p:cNvGrpSpPr/>
            <p:nvPr/>
          </p:nvGrpSpPr>
          <p:grpSpPr>
            <a:xfrm>
              <a:off x="7754662" y="4325345"/>
              <a:ext cx="2913339" cy="1533837"/>
              <a:chOff x="1527849" y="6905755"/>
              <a:chExt cx="3920092" cy="2300756"/>
            </a:xfrm>
          </p:grpSpPr>
          <p:sp>
            <p:nvSpPr>
              <p:cNvPr id="46" name="Object 22"/>
              <p:cNvSpPr txBox="1"/>
              <p:nvPr/>
            </p:nvSpPr>
            <p:spPr>
              <a:xfrm>
                <a:off x="1527849" y="8055187"/>
                <a:ext cx="296758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회원가입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8" name="Object 23"/>
              <p:cNvSpPr txBox="1"/>
              <p:nvPr/>
            </p:nvSpPr>
            <p:spPr>
              <a:xfrm>
                <a:off x="1604440" y="690575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장광희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9" name="Object 24"/>
              <p:cNvSpPr txBox="1"/>
              <p:nvPr/>
            </p:nvSpPr>
            <p:spPr>
              <a:xfrm>
                <a:off x="3720426" y="6963777"/>
                <a:ext cx="1332915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팀원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51" name="Object 22"/>
              <p:cNvSpPr txBox="1"/>
              <p:nvPr/>
            </p:nvSpPr>
            <p:spPr>
              <a:xfrm>
                <a:off x="1585731" y="8652513"/>
                <a:ext cx="3862210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네이버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/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카카오 로그인 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API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31" y="2221482"/>
            <a:ext cx="2139635" cy="2129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661" y="2227148"/>
            <a:ext cx="2074383" cy="208978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9073397" y="4335123"/>
            <a:ext cx="2664213" cy="21174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47"/>
          <p:cNvSpPr txBox="1"/>
          <p:nvPr/>
        </p:nvSpPr>
        <p:spPr>
          <a:xfrm>
            <a:off x="3220405" y="4461478"/>
            <a:ext cx="23657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나승빈</a:t>
            </a:r>
            <a:endParaRPr lang="en-US" altLang="ko-KR" sz="1600" kern="0" spc="-67" dirty="0" smtClean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0" name="Object 47"/>
          <p:cNvSpPr txBox="1"/>
          <p:nvPr/>
        </p:nvSpPr>
        <p:spPr>
          <a:xfrm>
            <a:off x="6018241" y="4852226"/>
            <a:ext cx="14210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endParaRPr lang="en-US" sz="1600" kern="0" spc="-67" dirty="0">
              <a:solidFill>
                <a:schemeClr val="bg1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1" name="Object 47"/>
          <p:cNvSpPr txBox="1"/>
          <p:nvPr/>
        </p:nvSpPr>
        <p:spPr>
          <a:xfrm>
            <a:off x="9291832" y="4869531"/>
            <a:ext cx="23701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앱 </a:t>
            </a:r>
            <a:r>
              <a:rPr lang="ko-KR" altLang="en-US" sz="16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메인화면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2" name="Object 47"/>
          <p:cNvSpPr txBox="1"/>
          <p:nvPr/>
        </p:nvSpPr>
        <p:spPr>
          <a:xfrm>
            <a:off x="9301106" y="5188674"/>
            <a:ext cx="17935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Condition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4" name="Object 47"/>
          <p:cNvSpPr txBox="1"/>
          <p:nvPr/>
        </p:nvSpPr>
        <p:spPr>
          <a:xfrm>
            <a:off x="9287892" y="5951312"/>
            <a:ext cx="21737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Community</a:t>
            </a:r>
            <a:r>
              <a:rPr lang="ko-KR" altLang="en-US" sz="18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화면구상</a:t>
            </a:r>
            <a:endParaRPr lang="en-US" sz="18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5" name="Object 47"/>
          <p:cNvSpPr txBox="1"/>
          <p:nvPr/>
        </p:nvSpPr>
        <p:spPr>
          <a:xfrm>
            <a:off x="9299788" y="5561448"/>
            <a:ext cx="12482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CCTV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6" name="Object 47"/>
          <p:cNvSpPr txBox="1"/>
          <p:nvPr/>
        </p:nvSpPr>
        <p:spPr>
          <a:xfrm>
            <a:off x="9334544" y="4447729"/>
            <a:ext cx="10402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황승은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7" name="Object 47"/>
          <p:cNvSpPr txBox="1"/>
          <p:nvPr/>
        </p:nvSpPr>
        <p:spPr>
          <a:xfrm>
            <a:off x="3239990" y="5053413"/>
            <a:ext cx="78309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ㄴㄴ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8" name="Object 47"/>
          <p:cNvSpPr txBox="1"/>
          <p:nvPr/>
        </p:nvSpPr>
        <p:spPr>
          <a:xfrm>
            <a:off x="3239990" y="5458085"/>
            <a:ext cx="70270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ㅇㅇ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9" name="Object 47"/>
          <p:cNvSpPr txBox="1"/>
          <p:nvPr/>
        </p:nvSpPr>
        <p:spPr>
          <a:xfrm>
            <a:off x="3220405" y="5862757"/>
            <a:ext cx="10958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ㅁㅁ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80" name="Object 24"/>
          <p:cNvSpPr txBox="1"/>
          <p:nvPr/>
        </p:nvSpPr>
        <p:spPr>
          <a:xfrm>
            <a:off x="4641009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1" name="Object 24"/>
          <p:cNvSpPr txBox="1"/>
          <p:nvPr/>
        </p:nvSpPr>
        <p:spPr>
          <a:xfrm>
            <a:off x="10502711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0" y="2209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3115012"/>
            <a:ext cx="12192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소감</a:t>
            </a:r>
            <a:endParaRPr lang="en-US" sz="4000" kern="0" spc="67" dirty="0" smtClean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07" y="1468666"/>
            <a:ext cx="1999187" cy="73549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79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-1" y="2463798"/>
            <a:ext cx="12179223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감사합니다</a:t>
            </a:r>
            <a:r>
              <a:rPr lang="en-US" altLang="ko-KR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.</a:t>
            </a:r>
            <a:endParaRPr lang="en-US" sz="66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0374231" y="4302610"/>
            <a:ext cx="72000" cy="762000"/>
            <a:chOff x="7512832" y="1066800"/>
            <a:chExt cx="72000" cy="76200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9614156" y="3093840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601" y="3399064"/>
            <a:ext cx="1007878" cy="1007878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 flipV="1">
            <a:off x="5945517" y="1999844"/>
            <a:ext cx="72000" cy="762000"/>
            <a:chOff x="7512832" y="1066800"/>
            <a:chExt cx="72000" cy="762000"/>
          </a:xfrm>
        </p:grpSpPr>
        <p:cxnSp>
          <p:nvCxnSpPr>
            <p:cNvPr id="83" name="직선 연결선 82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flipV="1">
            <a:off x="9012058" y="2365416"/>
            <a:ext cx="72000" cy="762000"/>
            <a:chOff x="7512832" y="1066800"/>
            <a:chExt cx="72000" cy="762000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52" name="타원 51"/>
          <p:cNvSpPr/>
          <p:nvPr/>
        </p:nvSpPr>
        <p:spPr>
          <a:xfrm>
            <a:off x="8166600" y="2513245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48" y="3006470"/>
            <a:ext cx="1126303" cy="796860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7922581" y="4754062"/>
            <a:ext cx="72000" cy="762000"/>
            <a:chOff x="7512832" y="1066800"/>
            <a:chExt cx="72000" cy="762000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405039" y="3992938"/>
            <a:ext cx="72000" cy="762000"/>
            <a:chOff x="7512832" y="1066800"/>
            <a:chExt cx="72000" cy="762000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922157" y="4863168"/>
            <a:ext cx="72000" cy="762000"/>
            <a:chOff x="7512832" y="1066800"/>
            <a:chExt cx="72000" cy="762000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Development Environment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4538149" y="2346932"/>
            <a:ext cx="2880000" cy="2880000"/>
          </a:xfrm>
          <a:prstGeom prst="ellipse">
            <a:avLst/>
          </a:prstGeom>
          <a:solidFill>
            <a:srgbClr val="0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537273" y="2700431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053200" y="3473938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148581" y="3630435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786510" y="1567986"/>
            <a:ext cx="439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Android Studio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Arctic Fox 2020.3.1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90" y="3752962"/>
            <a:ext cx="615857" cy="61585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2090645" y="5691678"/>
            <a:ext cx="3754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 smtClean="0">
                <a:latin typeface="Salsa" panose="02000503060000020004" pitchFamily="2" charset="0"/>
                <a:ea typeface="D2Coding" panose="020B0609020101020101" pitchFamily="49" charset="-127"/>
              </a:rPr>
              <a:t>Thonny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 IDE </a:t>
            </a:r>
            <a:r>
              <a:rPr lang="en-US" altLang="ko-KR" sz="2200" dirty="0">
                <a:latin typeface="Salsa" panose="02000503060000020004" pitchFamily="2" charset="0"/>
                <a:ea typeface="D2Coding" panose="020B0609020101020101" pitchFamily="49" charset="-127"/>
              </a:rPr>
              <a:t>&amp; Arduino 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IDE</a:t>
            </a:r>
            <a:endParaRPr lang="en-US" altLang="ko-KR" sz="2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93" y="3156628"/>
            <a:ext cx="771112" cy="875211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5" t="12358" r="36050" b="46057"/>
          <a:stretch/>
        </p:blipFill>
        <p:spPr>
          <a:xfrm>
            <a:off x="7443810" y="4000056"/>
            <a:ext cx="1021623" cy="94899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8763" r="3846" b="33505"/>
          <a:stretch/>
        </p:blipFill>
        <p:spPr>
          <a:xfrm>
            <a:off x="3395149" y="4363532"/>
            <a:ext cx="1130687" cy="52765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69404" y="4723001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Oracle Database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18c Express Edition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14622" y="5528673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Spring Tool Suite4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4.13.1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87" y="3005991"/>
            <a:ext cx="1343394" cy="156457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482367" y="1949797"/>
            <a:ext cx="3139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Apache Tomcat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v.9.0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 flipH="1" flipV="1">
            <a:off x="8583033" y="-14181"/>
            <a:ext cx="3749592" cy="1945494"/>
            <a:chOff x="-111754" y="4705492"/>
            <a:chExt cx="3876819" cy="2159445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969101" y="5047358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190365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DB Model Diagram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Android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769" y="5392593"/>
            <a:ext cx="213389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Main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8133826" y="0"/>
            <a:ext cx="3044489" cy="21556077"/>
            <a:chOff x="8381999" y="144173"/>
            <a:chExt cx="3044489" cy="2155607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9" y="144173"/>
              <a:ext cx="3041594" cy="937824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9" y="9512897"/>
              <a:ext cx="3044489" cy="12187353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ViewPager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자동 넘기기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추천순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err="1" smtClean="0">
                  <a:latin typeface="D2Coding" panose="020B0609020101020101" pitchFamily="49" charset="-127"/>
                </a:rPr>
                <a:t>구독자순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조회순 등 다양한 기준으로 상품을 보여줌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스크롤 상단 이동 버튼 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0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2.08333E-7 -1.1592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5926 L 2.08333E-7 -2.22592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Login  &amp;  Join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58"/>
          <a:stretch/>
        </p:blipFill>
        <p:spPr>
          <a:xfrm>
            <a:off x="5042583" y="142708"/>
            <a:ext cx="3041593" cy="633665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네이버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로그인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사업자 번호 진위 확인 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검사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다음 주소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1" b="38484"/>
          <a:stretch/>
        </p:blipFill>
        <p:spPr>
          <a:xfrm>
            <a:off x="8206153" y="144553"/>
            <a:ext cx="2983160" cy="63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923</Words>
  <Application>Microsoft Office PowerPoint</Application>
  <PresentationFormat>와이드스크린</PresentationFormat>
  <Paragraphs>232</Paragraphs>
  <Slides>41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D2Coding</vt:lpstr>
      <vt:lpstr>Calibri</vt:lpstr>
      <vt:lpstr>맑은 고딕</vt:lpstr>
      <vt:lpstr>Salsa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학생용</cp:lastModifiedBy>
  <cp:revision>169</cp:revision>
  <dcterms:created xsi:type="dcterms:W3CDTF">2022-05-02T17:14:45Z</dcterms:created>
  <dcterms:modified xsi:type="dcterms:W3CDTF">2024-03-25T03:05:28Z</dcterms:modified>
</cp:coreProperties>
</file>